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8" r:id="rId8"/>
    <p:sldId id="262" r:id="rId9"/>
    <p:sldId id="269" r:id="rId10"/>
    <p:sldId id="270" r:id="rId11"/>
    <p:sldId id="263" r:id="rId12"/>
    <p:sldId id="264" r:id="rId13"/>
    <p:sldId id="265" r:id="rId14"/>
    <p:sldId id="266" r:id="rId15"/>
    <p:sldId id="267" r:id="rId16"/>
  </p:sldIdLst>
  <p:sldSz cx="18288000" cy="10287000"/>
  <p:notesSz cx="6858000" cy="9144000"/>
  <p:embeddedFontLst>
    <p:embeddedFont>
      <p:font typeface="Calibri (MS)" panose="020B0604020202020204" charset="0"/>
      <p:regular r:id="rId18"/>
    </p:embeddedFont>
    <p:embeddedFont>
      <p:font typeface="Calibri (MS) Bold" panose="020B0604020202020204" charset="0"/>
      <p:regular r:id="rId19"/>
    </p:embeddedFont>
    <p:embeddedFont>
      <p:font typeface="Cambria" panose="02040503050406030204" pitchFamily="18" charset="0"/>
      <p:regular r:id="rId20"/>
      <p:bold r:id="rId21"/>
      <p:italic r:id="rId22"/>
      <p:boldItalic r:id="rId23"/>
    </p:embeddedFont>
    <p:embeddedFont>
      <p:font typeface="Times New Roman Bold" panose="02020803070505020304" pitchFamily="18"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i.org/10.216/rp-9788770040723" TargetMode="External"/><Relationship Id="rId5" Type="http://schemas.openxmlformats.org/officeDocument/2006/relationships/hyperlink" Target="https://doi.org/10.32628/CSEIT228249" TargetMode="External"/><Relationship Id="rId4" Type="http://schemas.openxmlformats.org/officeDocument/2006/relationships/hyperlink" Target="https://doi.org/10.21203/rs.3.rs-1044422/v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grpSp>
        <p:nvGrpSpPr>
          <p:cNvPr id="3" name="Group 3"/>
          <p:cNvGrpSpPr/>
          <p:nvPr/>
        </p:nvGrpSpPr>
        <p:grpSpPr>
          <a:xfrm>
            <a:off x="1400839" y="483008"/>
            <a:ext cx="15773400" cy="2978086"/>
            <a:chOff x="0" y="0"/>
            <a:chExt cx="21031200" cy="3970782"/>
          </a:xfrm>
        </p:grpSpPr>
        <p:sp>
          <p:nvSpPr>
            <p:cNvPr id="4" name="Freeform 4"/>
            <p:cNvSpPr/>
            <p:nvPr/>
          </p:nvSpPr>
          <p:spPr>
            <a:xfrm>
              <a:off x="0" y="0"/>
              <a:ext cx="21031200" cy="3970782"/>
            </a:xfrm>
            <a:custGeom>
              <a:avLst/>
              <a:gdLst/>
              <a:ahLst/>
              <a:cxnLst/>
              <a:rect l="l" t="t" r="r" b="b"/>
              <a:pathLst>
                <a:path w="21031200" h="3970782">
                  <a:moveTo>
                    <a:pt x="0" y="0"/>
                  </a:moveTo>
                  <a:lnTo>
                    <a:pt x="21031200" y="0"/>
                  </a:lnTo>
                  <a:lnTo>
                    <a:pt x="21031200" y="3970782"/>
                  </a:lnTo>
                  <a:lnTo>
                    <a:pt x="0" y="3970782"/>
                  </a:lnTo>
                  <a:close/>
                </a:path>
              </a:pathLst>
            </a:custGeom>
            <a:solidFill>
              <a:srgbClr val="000000">
                <a:alpha val="0"/>
              </a:srgbClr>
            </a:solidFill>
          </p:spPr>
        </p:sp>
        <p:sp>
          <p:nvSpPr>
            <p:cNvPr id="5" name="TextBox 5"/>
            <p:cNvSpPr txBox="1"/>
            <p:nvPr/>
          </p:nvSpPr>
          <p:spPr>
            <a:xfrm>
              <a:off x="0" y="-38100"/>
              <a:ext cx="21031200" cy="4008882"/>
            </a:xfrm>
            <a:prstGeom prst="rect">
              <a:avLst/>
            </a:prstGeom>
          </p:spPr>
          <p:txBody>
            <a:bodyPr lIns="0" tIns="0" rIns="0" bIns="0" rtlCol="0" anchor="ctr"/>
            <a:lstStyle/>
            <a:p>
              <a:pPr algn="ctr">
                <a:lnSpc>
                  <a:spcPts val="4536"/>
                </a:lnSpc>
              </a:pPr>
              <a:r>
                <a:rPr lang="en-US" sz="4200" b="1">
                  <a:solidFill>
                    <a:srgbClr val="FF0000"/>
                  </a:solidFill>
                  <a:latin typeface="Times New Roman Bold"/>
                  <a:ea typeface="Times New Roman Bold"/>
                  <a:cs typeface="Times New Roman Bold"/>
                  <a:sym typeface="Times New Roman Bold"/>
                </a:rPr>
                <a:t>MCA Final Year Project (Review I)</a:t>
              </a:r>
            </a:p>
            <a:p>
              <a:pPr algn="ctr">
                <a:lnSpc>
                  <a:spcPts val="1944"/>
                </a:lnSpc>
              </a:pPr>
              <a:endParaRPr lang="en-US" sz="4200" b="1">
                <a:solidFill>
                  <a:srgbClr val="FF0000"/>
                </a:solidFill>
                <a:latin typeface="Times New Roman Bold"/>
                <a:ea typeface="Times New Roman Bold"/>
                <a:cs typeface="Times New Roman Bold"/>
                <a:sym typeface="Times New Roman Bold"/>
              </a:endParaRPr>
            </a:p>
            <a:p>
              <a:pPr algn="ctr">
                <a:lnSpc>
                  <a:spcPts val="3888"/>
                </a:lnSpc>
              </a:pPr>
              <a:r>
                <a:rPr lang="en-US" sz="3600" b="1">
                  <a:solidFill>
                    <a:srgbClr val="0070C0"/>
                  </a:solidFill>
                  <a:latin typeface="Times New Roman Bold"/>
                  <a:ea typeface="Times New Roman Bold"/>
                  <a:cs typeface="Times New Roman Bold"/>
                  <a:sym typeface="Times New Roman Bold"/>
                </a:rPr>
                <a:t>Diet Recommender system using machine leaning </a:t>
              </a:r>
            </a:p>
            <a:p>
              <a:pPr algn="ctr">
                <a:lnSpc>
                  <a:spcPts val="3888"/>
                </a:lnSpc>
              </a:pPr>
              <a:endParaRPr lang="en-US" sz="3600" b="1">
                <a:solidFill>
                  <a:srgbClr val="0070C0"/>
                </a:solidFill>
                <a:latin typeface="Times New Roman Bold"/>
                <a:ea typeface="Times New Roman Bold"/>
                <a:cs typeface="Times New Roman Bold"/>
                <a:sym typeface="Times New Roman Bold"/>
              </a:endParaRPr>
            </a:p>
            <a:p>
              <a:pPr algn="ctr">
                <a:lnSpc>
                  <a:spcPts val="3888"/>
                </a:lnSpc>
              </a:pPr>
              <a:endParaRPr lang="en-US" sz="3600" b="1">
                <a:solidFill>
                  <a:srgbClr val="0070C0"/>
                </a:solidFill>
                <a:latin typeface="Times New Roman Bold"/>
                <a:ea typeface="Times New Roman Bold"/>
                <a:cs typeface="Times New Roman Bold"/>
                <a:sym typeface="Times New Roman Bold"/>
              </a:endParaRPr>
            </a:p>
            <a:p>
              <a:pPr algn="ctr">
                <a:lnSpc>
                  <a:spcPts val="3888"/>
                </a:lnSpc>
              </a:pPr>
              <a:endParaRPr lang="en-US" sz="3600" b="1">
                <a:solidFill>
                  <a:srgbClr val="0070C0"/>
                </a:solidFill>
                <a:latin typeface="Times New Roman Bold"/>
                <a:ea typeface="Times New Roman Bold"/>
                <a:cs typeface="Times New Roman Bold"/>
                <a:sym typeface="Times New Roman Bold"/>
              </a:endParaRPr>
            </a:p>
          </p:txBody>
        </p:sp>
      </p:grpSp>
      <p:grpSp>
        <p:nvGrpSpPr>
          <p:cNvPr id="6" name="Group 6"/>
          <p:cNvGrpSpPr/>
          <p:nvPr/>
        </p:nvGrpSpPr>
        <p:grpSpPr>
          <a:xfrm>
            <a:off x="1400839" y="2463280"/>
            <a:ext cx="15773400" cy="6474386"/>
            <a:chOff x="0" y="0"/>
            <a:chExt cx="21031200" cy="8632514"/>
          </a:xfrm>
        </p:grpSpPr>
        <p:sp>
          <p:nvSpPr>
            <p:cNvPr id="7" name="Freeform 7"/>
            <p:cNvSpPr/>
            <p:nvPr/>
          </p:nvSpPr>
          <p:spPr>
            <a:xfrm>
              <a:off x="0" y="0"/>
              <a:ext cx="21031200" cy="8632514"/>
            </a:xfrm>
            <a:custGeom>
              <a:avLst/>
              <a:gdLst/>
              <a:ahLst/>
              <a:cxnLst/>
              <a:rect l="l" t="t" r="r" b="b"/>
              <a:pathLst>
                <a:path w="21031200" h="8632514">
                  <a:moveTo>
                    <a:pt x="0" y="0"/>
                  </a:moveTo>
                  <a:lnTo>
                    <a:pt x="21031200" y="0"/>
                  </a:lnTo>
                  <a:lnTo>
                    <a:pt x="21031200" y="8632514"/>
                  </a:lnTo>
                  <a:lnTo>
                    <a:pt x="0" y="8632514"/>
                  </a:lnTo>
                  <a:close/>
                </a:path>
              </a:pathLst>
            </a:custGeom>
            <a:solidFill>
              <a:srgbClr val="000000">
                <a:alpha val="0"/>
              </a:srgbClr>
            </a:solidFill>
          </p:spPr>
        </p:sp>
        <p:sp>
          <p:nvSpPr>
            <p:cNvPr id="8" name="TextBox 8"/>
            <p:cNvSpPr txBox="1"/>
            <p:nvPr/>
          </p:nvSpPr>
          <p:spPr>
            <a:xfrm>
              <a:off x="0" y="-19050"/>
              <a:ext cx="21031200" cy="8651564"/>
            </a:xfrm>
            <a:prstGeom prst="rect">
              <a:avLst/>
            </a:prstGeom>
          </p:spPr>
          <p:txBody>
            <a:bodyPr lIns="0" tIns="0" rIns="0" bIns="0" rtlCol="0" anchor="t"/>
            <a:lstStyle/>
            <a:p>
              <a:pPr algn="ctr">
                <a:lnSpc>
                  <a:spcPts val="2268"/>
                </a:lnSpc>
              </a:pPr>
              <a:r>
                <a:rPr lang="en-US" sz="2100" b="1">
                  <a:solidFill>
                    <a:srgbClr val="A71180"/>
                  </a:solidFill>
                  <a:latin typeface="Times New Roman Bold"/>
                  <a:ea typeface="Times New Roman Bold"/>
                  <a:cs typeface="Times New Roman Bold"/>
                  <a:sym typeface="Times New Roman Bold"/>
                </a:rPr>
                <a:t>Submitted to the Presidency University, Bengaluru in partial fulfillment  for the award of the degree of  Master of Computer Applications(MCA)</a:t>
              </a:r>
            </a:p>
            <a:p>
              <a:pPr algn="ctr">
                <a:lnSpc>
                  <a:spcPts val="2916"/>
                </a:lnSpc>
              </a:pPr>
              <a:r>
                <a:rPr lang="en-US" sz="2700" b="1">
                  <a:solidFill>
                    <a:srgbClr val="FF0000"/>
                  </a:solidFill>
                  <a:latin typeface="Times New Roman Bold"/>
                  <a:ea typeface="Times New Roman Bold"/>
                  <a:cs typeface="Times New Roman Bold"/>
                  <a:sym typeface="Times New Roman Bold"/>
                </a:rPr>
                <a:t>Project Number : 213</a:t>
              </a: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l">
                <a:lnSpc>
                  <a:spcPts val="2268"/>
                </a:lnSpc>
              </a:pPr>
              <a:endParaRPr lang="en-US" sz="2700" b="1">
                <a:solidFill>
                  <a:srgbClr val="FF0000"/>
                </a:solidFill>
                <a:latin typeface="Times New Roman Bold"/>
                <a:ea typeface="Times New Roman Bold"/>
                <a:cs typeface="Times New Roman Bold"/>
                <a:sym typeface="Times New Roman Bold"/>
              </a:endParaRPr>
            </a:p>
            <a:p>
              <a:pPr algn="l">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r>
                <a:rPr lang="en-US" sz="2100" b="1">
                  <a:solidFill>
                    <a:srgbClr val="000000"/>
                  </a:solidFill>
                  <a:latin typeface="Times New Roman Bold"/>
                  <a:ea typeface="Times New Roman Bold"/>
                  <a:cs typeface="Times New Roman Bold"/>
                  <a:sym typeface="Times New Roman Bold"/>
                </a:rPr>
                <a:t>Under the supervision of </a:t>
              </a:r>
            </a:p>
            <a:p>
              <a:pPr algn="ctr">
                <a:lnSpc>
                  <a:spcPts val="3888"/>
                </a:lnSpc>
              </a:pPr>
              <a:r>
                <a:rPr lang="en-US" sz="3600" b="1">
                  <a:solidFill>
                    <a:srgbClr val="C00000"/>
                  </a:solidFill>
                  <a:latin typeface="Times New Roman Bold"/>
                  <a:ea typeface="Times New Roman Bold"/>
                  <a:cs typeface="Times New Roman Bold"/>
                  <a:sym typeface="Times New Roman Bold"/>
                </a:rPr>
                <a:t>Mr. Sakthi S</a:t>
              </a:r>
            </a:p>
            <a:p>
              <a:pPr algn="ctr">
                <a:lnSpc>
                  <a:spcPts val="1944"/>
                </a:lnSpc>
              </a:pPr>
              <a:r>
                <a:rPr lang="en-US" sz="1800" b="1">
                  <a:solidFill>
                    <a:srgbClr val="C00000"/>
                  </a:solidFill>
                  <a:latin typeface="Times New Roman Bold"/>
                  <a:ea typeface="Times New Roman Bold"/>
                  <a:cs typeface="Times New Roman Bold"/>
                  <a:sym typeface="Times New Roman Bold"/>
                </a:rPr>
                <a:t>Asst. Prof, Department of SCSE</a:t>
              </a:r>
            </a:p>
            <a:p>
              <a:pPr algn="ctr">
                <a:lnSpc>
                  <a:spcPts val="2268"/>
                </a:lnSpc>
              </a:pPr>
              <a:r>
                <a:rPr lang="en-US" sz="2100" b="1">
                  <a:solidFill>
                    <a:srgbClr val="C00000"/>
                  </a:solidFill>
                  <a:latin typeface="Times New Roman Bold"/>
                  <a:ea typeface="Times New Roman Bold"/>
                  <a:cs typeface="Times New Roman Bold"/>
                  <a:sym typeface="Times New Roman Bold"/>
                </a:rPr>
                <a:t>School of Computer Science and Engineering</a:t>
              </a:r>
            </a:p>
            <a:p>
              <a:pPr algn="ctr">
                <a:lnSpc>
                  <a:spcPts val="1701"/>
                </a:lnSpc>
              </a:pPr>
              <a:endParaRPr lang="en-US" sz="2100" b="1">
                <a:solidFill>
                  <a:srgbClr val="C00000"/>
                </a:solidFill>
                <a:latin typeface="Times New Roman Bold"/>
                <a:ea typeface="Times New Roman Bold"/>
                <a:cs typeface="Times New Roman Bold"/>
                <a:sym typeface="Times New Roman Bold"/>
              </a:endParaRPr>
            </a:p>
            <a:p>
              <a:pPr algn="ctr">
                <a:lnSpc>
                  <a:spcPts val="2268"/>
                </a:lnSpc>
              </a:pPr>
              <a:endParaRPr lang="en-US" sz="2100" b="1">
                <a:solidFill>
                  <a:srgbClr val="C00000"/>
                </a:solidFill>
                <a:latin typeface="Times New Roman Bold"/>
                <a:ea typeface="Times New Roman Bold"/>
                <a:cs typeface="Times New Roman Bold"/>
                <a:sym typeface="Times New Roman Bold"/>
              </a:endParaRPr>
            </a:p>
            <a:p>
              <a:pPr algn="l">
                <a:lnSpc>
                  <a:spcPts val="2268"/>
                </a:lnSpc>
              </a:pPr>
              <a:endParaRPr lang="en-US" sz="2100" b="1">
                <a:solidFill>
                  <a:srgbClr val="C00000"/>
                </a:solidFill>
                <a:latin typeface="Times New Roman Bold"/>
                <a:ea typeface="Times New Roman Bold"/>
                <a:cs typeface="Times New Roman Bold"/>
                <a:sym typeface="Times New Roman Bold"/>
              </a:endParaRPr>
            </a:p>
          </p:txBody>
        </p:sp>
      </p:grpSp>
      <p:grpSp>
        <p:nvGrpSpPr>
          <p:cNvPr id="9" name="Group 9"/>
          <p:cNvGrpSpPr/>
          <p:nvPr/>
        </p:nvGrpSpPr>
        <p:grpSpPr>
          <a:xfrm>
            <a:off x="12915900" y="9534525"/>
            <a:ext cx="4114800" cy="547688"/>
            <a:chOff x="0" y="0"/>
            <a:chExt cx="5486400" cy="730250"/>
          </a:xfrm>
        </p:grpSpPr>
        <p:sp>
          <p:nvSpPr>
            <p:cNvPr id="10" name="Freeform 10"/>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1" name="TextBox 11"/>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1</a:t>
              </a:r>
            </a:p>
          </p:txBody>
        </p:sp>
      </p:grpSp>
      <p:graphicFrame>
        <p:nvGraphicFramePr>
          <p:cNvPr id="12" name="Table 12"/>
          <p:cNvGraphicFramePr>
            <a:graphicFrameLocks noGrp="1"/>
          </p:cNvGraphicFramePr>
          <p:nvPr/>
        </p:nvGraphicFramePr>
        <p:xfrm>
          <a:off x="5152836" y="4290303"/>
          <a:ext cx="7962900" cy="1306387"/>
        </p:xfrm>
        <a:graphic>
          <a:graphicData uri="http://schemas.openxmlformats.org/drawingml/2006/table">
            <a:tbl>
              <a:tblPr/>
              <a:tblGrid>
                <a:gridCol w="398145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tblGrid>
              <a:tr h="533049">
                <a:tc>
                  <a:txBody>
                    <a:bodyPr/>
                    <a:lstStyle/>
                    <a:p>
                      <a:pPr algn="ctr">
                        <a:lnSpc>
                          <a:spcPts val="3240"/>
                        </a:lnSpc>
                        <a:defRPr/>
                      </a:pPr>
                      <a:r>
                        <a:rPr lang="en-US" sz="2700" b="1">
                          <a:solidFill>
                            <a:srgbClr val="FFFFFF"/>
                          </a:solidFill>
                          <a:latin typeface="Times New Roman Bold"/>
                          <a:ea typeface="Times New Roman Bold"/>
                          <a:cs typeface="Times New Roman Bold"/>
                          <a:sym typeface="Times New Roman Bold"/>
                        </a:rPr>
                        <a:t>Name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3240"/>
                        </a:lnSpc>
                        <a:defRPr/>
                      </a:pPr>
                      <a:r>
                        <a:rPr lang="en-US" sz="2700" b="1">
                          <a:solidFill>
                            <a:srgbClr val="FFFFFF"/>
                          </a:solidFill>
                          <a:latin typeface="Times New Roman Bold"/>
                          <a:ea typeface="Times New Roman Bold"/>
                          <a:cs typeface="Times New Roman Bold"/>
                          <a:sym typeface="Times New Roman Bold"/>
                        </a:rPr>
                        <a:t>Roll Number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717107">
                <a:tc>
                  <a:txBody>
                    <a:bodyPr/>
                    <a:lstStyle/>
                    <a:p>
                      <a:pPr algn="ctr">
                        <a:lnSpc>
                          <a:spcPts val="3240"/>
                        </a:lnSpc>
                        <a:defRPr/>
                      </a:pPr>
                      <a:r>
                        <a:rPr lang="en-US" sz="2700">
                          <a:solidFill>
                            <a:srgbClr val="000000"/>
                          </a:solidFill>
                          <a:latin typeface="Times New Roman"/>
                          <a:ea typeface="Times New Roman"/>
                          <a:cs typeface="Times New Roman"/>
                          <a:sym typeface="Times New Roman"/>
                        </a:rPr>
                        <a:t>Shivashat Patil</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tc>
                  <a:txBody>
                    <a:bodyPr/>
                    <a:lstStyle/>
                    <a:p>
                      <a:pPr algn="ctr">
                        <a:lnSpc>
                          <a:spcPts val="3240"/>
                        </a:lnSpc>
                        <a:defRPr/>
                      </a:pPr>
                      <a:r>
                        <a:rPr lang="en-US" sz="2700">
                          <a:solidFill>
                            <a:srgbClr val="000000"/>
                          </a:solidFill>
                          <a:latin typeface="Times New Roman"/>
                          <a:ea typeface="Times New Roman"/>
                          <a:cs typeface="Times New Roman"/>
                          <a:sym typeface="Times New Roman"/>
                        </a:rPr>
                        <a:t>20232MCA0218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3B61D66-9B68-42F8-518C-32CF0DB9176E}"/>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sp>
        <p:nvSpPr>
          <p:cNvPr id="3" name="TextBox 2">
            <a:extLst>
              <a:ext uri="{FF2B5EF4-FFF2-40B4-BE49-F238E27FC236}">
                <a16:creationId xmlns:a16="http://schemas.microsoft.com/office/drawing/2014/main" id="{3C66843A-ACDC-2274-3BFB-2F0F4F42879C}"/>
              </a:ext>
            </a:extLst>
          </p:cNvPr>
          <p:cNvSpPr txBox="1"/>
          <p:nvPr/>
        </p:nvSpPr>
        <p:spPr>
          <a:xfrm>
            <a:off x="1143000" y="647700"/>
            <a:ext cx="13563600" cy="3921586"/>
          </a:xfrm>
          <a:prstGeom prst="rect">
            <a:avLst/>
          </a:prstGeom>
          <a:noFill/>
        </p:spPr>
        <p:txBody>
          <a:bodyPr wrap="square" rtlCol="0">
            <a:spAutoFit/>
          </a:bodyPr>
          <a:lstStyle/>
          <a:p>
            <a:pPr marL="1370375" lvl="2" indent="-456792" algn="l">
              <a:lnSpc>
                <a:spcPts val="4860"/>
              </a:lnSpc>
            </a:pPr>
            <a:r>
              <a:rPr lang="en-US" sz="2700" b="1" dirty="0">
                <a:solidFill>
                  <a:srgbClr val="C00000"/>
                </a:solidFill>
                <a:latin typeface="Times New Roman Bold"/>
                <a:ea typeface="Times New Roman Bold"/>
                <a:cs typeface="Times New Roman Bold"/>
                <a:sym typeface="Times New Roman Bold"/>
              </a:rPr>
              <a:t>Module 4: Rule-Based &amp; Behavioral Analysis</a:t>
            </a:r>
          </a:p>
          <a:p>
            <a:pPr algn="l">
              <a:lnSpc>
                <a:spcPts val="3780"/>
              </a:lnSpc>
            </a:pPr>
            <a:r>
              <a:rPr lang="en-US" sz="2100" b="1" dirty="0">
                <a:solidFill>
                  <a:srgbClr val="000000"/>
                </a:solidFill>
                <a:latin typeface="Times New Roman Bold"/>
                <a:ea typeface="Times New Roman Bold"/>
                <a:cs typeface="Times New Roman Bold"/>
                <a:sym typeface="Times New Roman Bold"/>
              </a:rPr>
              <a:t>Functionality:</a:t>
            </a:r>
            <a:r>
              <a:rPr lang="en-US" sz="2100" dirty="0">
                <a:solidFill>
                  <a:srgbClr val="000000"/>
                </a:solidFill>
                <a:latin typeface="Times New Roman"/>
                <a:ea typeface="Times New Roman"/>
                <a:cs typeface="Times New Roman"/>
                <a:sym typeface="Times New Roman"/>
              </a:rPr>
              <a:t> </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Implements predefined diet rules (calorie limits, dietary restrictions, meal timing).</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Analyzes user eating patterns and adjusts recommendations accordingly.</a:t>
            </a:r>
          </a:p>
          <a:p>
            <a:pPr algn="l">
              <a:lnSpc>
                <a:spcPts val="3780"/>
              </a:lnSpc>
            </a:pPr>
            <a:r>
              <a:rPr lang="en-US" sz="2100" b="1" dirty="0">
                <a:solidFill>
                  <a:srgbClr val="000000"/>
                </a:solidFill>
                <a:latin typeface="Times New Roman Bold"/>
                <a:ea typeface="Times New Roman Bold"/>
                <a:cs typeface="Times New Roman Bold"/>
                <a:sym typeface="Times New Roman Bold"/>
              </a:rPr>
              <a:t>Importance:</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Improves user compliance by integrating behavioral insights.</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Reduces recommendation errors by combining ML with expert-defined dietary rules.</a:t>
            </a:r>
          </a:p>
          <a:p>
            <a:endParaRPr lang="en-IN" dirty="0"/>
          </a:p>
        </p:txBody>
      </p:sp>
    </p:spTree>
    <p:extLst>
      <p:ext uri="{BB962C8B-B14F-4D97-AF65-F5344CB8AC3E}">
        <p14:creationId xmlns:p14="http://schemas.microsoft.com/office/powerpoint/2010/main" val="378908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121734" y="-26637"/>
            <a:ext cx="16044531" cy="1146310"/>
            <a:chOff x="0" y="0"/>
            <a:chExt cx="21392708" cy="1528414"/>
          </a:xfrm>
        </p:grpSpPr>
        <p:sp>
          <p:nvSpPr>
            <p:cNvPr id="4" name="Freeform 4"/>
            <p:cNvSpPr/>
            <p:nvPr/>
          </p:nvSpPr>
          <p:spPr>
            <a:xfrm>
              <a:off x="0" y="0"/>
              <a:ext cx="21392708" cy="1528414"/>
            </a:xfrm>
            <a:custGeom>
              <a:avLst/>
              <a:gdLst/>
              <a:ahLst/>
              <a:cxnLst/>
              <a:rect l="l" t="t" r="r" b="b"/>
              <a:pathLst>
                <a:path w="21392708" h="1528414">
                  <a:moveTo>
                    <a:pt x="0" y="0"/>
                  </a:moveTo>
                  <a:lnTo>
                    <a:pt x="21392708" y="0"/>
                  </a:lnTo>
                  <a:lnTo>
                    <a:pt x="21392708" y="1528414"/>
                  </a:lnTo>
                  <a:lnTo>
                    <a:pt x="0" y="1528414"/>
                  </a:lnTo>
                  <a:close/>
                </a:path>
              </a:pathLst>
            </a:custGeom>
            <a:solidFill>
              <a:srgbClr val="000000">
                <a:alpha val="0"/>
              </a:srgbClr>
            </a:solidFill>
          </p:spPr>
        </p:sp>
        <p:sp>
          <p:nvSpPr>
            <p:cNvPr id="5" name="TextBox 5"/>
            <p:cNvSpPr txBox="1"/>
            <p:nvPr/>
          </p:nvSpPr>
          <p:spPr>
            <a:xfrm>
              <a:off x="0" y="-47625"/>
              <a:ext cx="21392708" cy="1576039"/>
            </a:xfrm>
            <a:prstGeom prst="rect">
              <a:avLst/>
            </a:prstGeom>
          </p:spPr>
          <p:txBody>
            <a:bodyPr lIns="0" tIns="0" rIns="0" bIns="0" rtlCol="0" anchor="ctr"/>
            <a:lstStyle/>
            <a:p>
              <a:pPr algn="ctr">
                <a:lnSpc>
                  <a:spcPts val="6480"/>
                </a:lnSpc>
              </a:pPr>
              <a:r>
                <a:rPr lang="en-US" sz="6000">
                  <a:solidFill>
                    <a:srgbClr val="0070C0"/>
                  </a:solidFill>
                  <a:latin typeface="Times New Roman"/>
                  <a:ea typeface="Times New Roman"/>
                  <a:cs typeface="Times New Roman"/>
                  <a:sym typeface="Times New Roman"/>
                </a:rPr>
                <a:t>Tools And Technologies To Be Used</a:t>
              </a:r>
            </a:p>
          </p:txBody>
        </p:sp>
      </p:grpSp>
      <p:grpSp>
        <p:nvGrpSpPr>
          <p:cNvPr id="6" name="Group 6"/>
          <p:cNvGrpSpPr/>
          <p:nvPr/>
        </p:nvGrpSpPr>
        <p:grpSpPr>
          <a:xfrm>
            <a:off x="1346483" y="1028700"/>
            <a:ext cx="15104800" cy="7663038"/>
            <a:chOff x="0" y="0"/>
            <a:chExt cx="20139734" cy="10217384"/>
          </a:xfrm>
        </p:grpSpPr>
        <p:sp>
          <p:nvSpPr>
            <p:cNvPr id="7" name="Freeform 7"/>
            <p:cNvSpPr/>
            <p:nvPr/>
          </p:nvSpPr>
          <p:spPr>
            <a:xfrm>
              <a:off x="0" y="0"/>
              <a:ext cx="20139733" cy="10217384"/>
            </a:xfrm>
            <a:custGeom>
              <a:avLst/>
              <a:gdLst/>
              <a:ahLst/>
              <a:cxnLst/>
              <a:rect l="l" t="t" r="r" b="b"/>
              <a:pathLst>
                <a:path w="20139733" h="10217384">
                  <a:moveTo>
                    <a:pt x="0" y="0"/>
                  </a:moveTo>
                  <a:lnTo>
                    <a:pt x="20139733" y="0"/>
                  </a:lnTo>
                  <a:lnTo>
                    <a:pt x="20139733" y="10217384"/>
                  </a:lnTo>
                  <a:lnTo>
                    <a:pt x="0" y="10217384"/>
                  </a:lnTo>
                  <a:close/>
                </a:path>
              </a:pathLst>
            </a:custGeom>
            <a:solidFill>
              <a:srgbClr val="000000">
                <a:alpha val="0"/>
              </a:srgbClr>
            </a:solidFill>
          </p:spPr>
        </p:sp>
        <p:sp>
          <p:nvSpPr>
            <p:cNvPr id="8" name="TextBox 8"/>
            <p:cNvSpPr txBox="1"/>
            <p:nvPr/>
          </p:nvSpPr>
          <p:spPr>
            <a:xfrm>
              <a:off x="0" y="-190500"/>
              <a:ext cx="20139734" cy="10407884"/>
            </a:xfrm>
            <a:prstGeom prst="rect">
              <a:avLst/>
            </a:prstGeom>
          </p:spPr>
          <p:txBody>
            <a:bodyPr lIns="0" tIns="0" rIns="0" bIns="0" rtlCol="0" anchor="t"/>
            <a:lstStyle/>
            <a:p>
              <a:pPr algn="just">
                <a:lnSpc>
                  <a:spcPts val="4320"/>
                </a:lnSpc>
              </a:pPr>
              <a:r>
                <a:rPr lang="en-US" sz="2400" b="1">
                  <a:solidFill>
                    <a:srgbClr val="C00000"/>
                  </a:solidFill>
                  <a:latin typeface="Times New Roman Bold"/>
                  <a:ea typeface="Times New Roman Bold"/>
                  <a:cs typeface="Times New Roman Bold"/>
                  <a:sym typeface="Times New Roman Bold"/>
                </a:rPr>
                <a:t>1. Development Tools: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Google Colab / Jupyter Notebook – </a:t>
              </a:r>
              <a:r>
                <a:rPr lang="en-US" sz="2100">
                  <a:solidFill>
                    <a:srgbClr val="000000"/>
                  </a:solidFill>
                  <a:latin typeface="Times New Roman"/>
                  <a:ea typeface="Times New Roman"/>
                  <a:cs typeface="Times New Roman"/>
                  <a:sym typeface="Times New Roman"/>
                </a:rPr>
                <a:t>Used for coding, testing, and visualizing machine learning models for diet recommendations.</a:t>
              </a:r>
            </a:p>
            <a:p>
              <a:pPr marL="434340" lvl="1" indent="-217170" algn="just">
                <a:lnSpc>
                  <a:spcPts val="4320"/>
                </a:lnSpc>
              </a:pPr>
              <a:r>
                <a:rPr lang="en-US" sz="2400" b="1">
                  <a:solidFill>
                    <a:srgbClr val="C00000"/>
                  </a:solidFill>
                  <a:latin typeface="Times New Roman Bold"/>
                  <a:ea typeface="Times New Roman Bold"/>
                  <a:cs typeface="Times New Roman Bold"/>
                  <a:sym typeface="Times New Roman Bold"/>
                </a:rPr>
                <a:t>2. Programming Language:</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Python – </a:t>
              </a:r>
              <a:r>
                <a:rPr lang="en-US" sz="2100">
                  <a:solidFill>
                    <a:srgbClr val="000000"/>
                  </a:solidFill>
                  <a:latin typeface="Times New Roman"/>
                  <a:ea typeface="Times New Roman"/>
                  <a:cs typeface="Times New Roman"/>
                  <a:sym typeface="Times New Roman"/>
                </a:rPr>
                <a:t>The primary language for implementing machine learning models and data analysis in the diet recommender system.</a:t>
              </a:r>
            </a:p>
            <a:p>
              <a:pPr marL="434340" lvl="1" indent="-217170" algn="just">
                <a:lnSpc>
                  <a:spcPts val="4320"/>
                </a:lnSpc>
              </a:pPr>
              <a:r>
                <a:rPr lang="en-US" sz="2400" b="1">
                  <a:solidFill>
                    <a:srgbClr val="C00000"/>
                  </a:solidFill>
                  <a:latin typeface="Times New Roman Bold"/>
                  <a:ea typeface="Times New Roman Bold"/>
                  <a:cs typeface="Times New Roman Bold"/>
                  <a:sym typeface="Times New Roman Bold"/>
                </a:rPr>
                <a:t>3. Frameworks &amp; Libraries: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Pandas &amp; Numpy – </a:t>
              </a:r>
              <a:r>
                <a:rPr lang="en-US" sz="2100">
                  <a:solidFill>
                    <a:srgbClr val="000000"/>
                  </a:solidFill>
                  <a:latin typeface="Times New Roman"/>
                  <a:ea typeface="Times New Roman"/>
                  <a:cs typeface="Times New Roman"/>
                  <a:sym typeface="Times New Roman"/>
                </a:rPr>
                <a:t>For data manipulation, analysis, and numerical computations.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Scikit-Learn – </a:t>
              </a:r>
              <a:r>
                <a:rPr lang="en-US" sz="2100">
                  <a:solidFill>
                    <a:srgbClr val="000000"/>
                  </a:solidFill>
                  <a:latin typeface="Times New Roman"/>
                  <a:ea typeface="Times New Roman"/>
                  <a:cs typeface="Times New Roman"/>
                  <a:sym typeface="Times New Roman"/>
                </a:rPr>
                <a:t>Provides efficient tools for predictive dietary analysis.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TensorFlow/Keras – </a:t>
              </a:r>
              <a:r>
                <a:rPr lang="en-US" sz="2100">
                  <a:solidFill>
                    <a:srgbClr val="000000"/>
                  </a:solidFill>
                  <a:latin typeface="Times New Roman"/>
                  <a:ea typeface="Times New Roman"/>
                  <a:cs typeface="Times New Roman"/>
                  <a:sym typeface="Times New Roman"/>
                </a:rPr>
                <a:t>Used for building and training deep learning models for personalized recommendations.</a:t>
              </a:r>
            </a:p>
            <a:p>
              <a:pPr marL="434340" lvl="1" indent="-217170" algn="just">
                <a:lnSpc>
                  <a:spcPts val="4320"/>
                </a:lnSpc>
                <a:buFont typeface="Arial"/>
                <a:buChar char="•"/>
              </a:pPr>
              <a:r>
                <a:rPr lang="en-US" sz="2400" b="1">
                  <a:solidFill>
                    <a:srgbClr val="C00000"/>
                  </a:solidFill>
                  <a:latin typeface="Times New Roman Bold"/>
                  <a:ea typeface="Times New Roman Bold"/>
                  <a:cs typeface="Times New Roman Bold"/>
                  <a:sym typeface="Times New Roman Bold"/>
                </a:rPr>
                <a:t>4. Additional Tools: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Matplotlib / Seaborn – </a:t>
              </a:r>
              <a:r>
                <a:rPr lang="en-US" sz="2100">
                  <a:solidFill>
                    <a:srgbClr val="000000"/>
                  </a:solidFill>
                  <a:latin typeface="Times New Roman"/>
                  <a:ea typeface="Times New Roman"/>
                  <a:cs typeface="Times New Roman"/>
                  <a:sym typeface="Times New Roman"/>
                </a:rPr>
                <a:t>For creating static, animated, and interactive visualizations of dietary patterns and nutritional insights.</a:t>
              </a:r>
            </a:p>
            <a:p>
              <a:pPr marL="380048" lvl="1" indent="-190024" algn="just">
                <a:lnSpc>
                  <a:spcPts val="3780"/>
                </a:lnSpc>
              </a:pPr>
              <a:endParaRPr lang="en-US" sz="2100">
                <a:solidFill>
                  <a:srgbClr val="000000"/>
                </a:solidFill>
                <a:latin typeface="Times New Roman"/>
                <a:ea typeface="Times New Roman"/>
                <a:cs typeface="Times New Roman"/>
                <a:sym typeface="Times New Roman"/>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121734" y="-26637"/>
            <a:ext cx="16044531" cy="1165860"/>
            <a:chOff x="0" y="0"/>
            <a:chExt cx="21392708" cy="1554480"/>
          </a:xfrm>
        </p:grpSpPr>
        <p:sp>
          <p:nvSpPr>
            <p:cNvPr id="4" name="Freeform 4"/>
            <p:cNvSpPr/>
            <p:nvPr/>
          </p:nvSpPr>
          <p:spPr>
            <a:xfrm>
              <a:off x="0" y="0"/>
              <a:ext cx="21392708" cy="1554480"/>
            </a:xfrm>
            <a:custGeom>
              <a:avLst/>
              <a:gdLst/>
              <a:ahLst/>
              <a:cxnLst/>
              <a:rect l="l" t="t" r="r" b="b"/>
              <a:pathLst>
                <a:path w="21392708" h="1554480">
                  <a:moveTo>
                    <a:pt x="0" y="0"/>
                  </a:moveTo>
                  <a:lnTo>
                    <a:pt x="21392708" y="0"/>
                  </a:lnTo>
                  <a:lnTo>
                    <a:pt x="21392708" y="1554480"/>
                  </a:lnTo>
                  <a:lnTo>
                    <a:pt x="0" y="1554480"/>
                  </a:lnTo>
                  <a:close/>
                </a:path>
              </a:pathLst>
            </a:custGeom>
            <a:solidFill>
              <a:srgbClr val="000000">
                <a:alpha val="0"/>
              </a:srgbClr>
            </a:solidFill>
          </p:spPr>
        </p:sp>
        <p:sp>
          <p:nvSpPr>
            <p:cNvPr id="5" name="TextBox 5"/>
            <p:cNvSpPr txBox="1"/>
            <p:nvPr/>
          </p:nvSpPr>
          <p:spPr>
            <a:xfrm>
              <a:off x="0" y="-47625"/>
              <a:ext cx="21392708" cy="1602105"/>
            </a:xfrm>
            <a:prstGeom prst="rect">
              <a:avLst/>
            </a:prstGeom>
          </p:spPr>
          <p:txBody>
            <a:bodyPr lIns="0" tIns="0" rIns="0" bIns="0" rtlCol="0" anchor="ctr"/>
            <a:lstStyle/>
            <a:p>
              <a:pPr algn="ctr">
                <a:lnSpc>
                  <a:spcPts val="6480"/>
                </a:lnSpc>
              </a:pPr>
              <a:r>
                <a:rPr lang="en-US" sz="6000">
                  <a:solidFill>
                    <a:srgbClr val="0070C0"/>
                  </a:solidFill>
                  <a:latin typeface="Times New Roman"/>
                  <a:ea typeface="Times New Roman"/>
                  <a:cs typeface="Times New Roman"/>
                  <a:sym typeface="Times New Roman"/>
                </a:rPr>
                <a:t>github link</a:t>
              </a:r>
            </a:p>
          </p:txBody>
        </p:sp>
      </p:grpSp>
      <p:grpSp>
        <p:nvGrpSpPr>
          <p:cNvPr id="6" name="Group 6"/>
          <p:cNvGrpSpPr/>
          <p:nvPr/>
        </p:nvGrpSpPr>
        <p:grpSpPr>
          <a:xfrm>
            <a:off x="1028700" y="2341375"/>
            <a:ext cx="16409858" cy="921773"/>
            <a:chOff x="0" y="0"/>
            <a:chExt cx="21879810" cy="1229031"/>
          </a:xfrm>
        </p:grpSpPr>
        <p:sp>
          <p:nvSpPr>
            <p:cNvPr id="7" name="Freeform 7"/>
            <p:cNvSpPr/>
            <p:nvPr/>
          </p:nvSpPr>
          <p:spPr>
            <a:xfrm>
              <a:off x="0" y="0"/>
              <a:ext cx="21879810" cy="1229031"/>
            </a:xfrm>
            <a:custGeom>
              <a:avLst/>
              <a:gdLst/>
              <a:ahLst/>
              <a:cxnLst/>
              <a:rect l="l" t="t" r="r" b="b"/>
              <a:pathLst>
                <a:path w="21879810" h="1229031">
                  <a:moveTo>
                    <a:pt x="0" y="0"/>
                  </a:moveTo>
                  <a:lnTo>
                    <a:pt x="21879810" y="0"/>
                  </a:lnTo>
                  <a:lnTo>
                    <a:pt x="21879810" y="1229031"/>
                  </a:lnTo>
                  <a:lnTo>
                    <a:pt x="0" y="1229031"/>
                  </a:lnTo>
                  <a:close/>
                </a:path>
              </a:pathLst>
            </a:custGeom>
            <a:solidFill>
              <a:srgbClr val="000000">
                <a:alpha val="0"/>
              </a:srgbClr>
            </a:solidFill>
          </p:spPr>
        </p:sp>
        <p:sp>
          <p:nvSpPr>
            <p:cNvPr id="8" name="TextBox 8"/>
            <p:cNvSpPr txBox="1"/>
            <p:nvPr/>
          </p:nvSpPr>
          <p:spPr>
            <a:xfrm>
              <a:off x="0" y="-247650"/>
              <a:ext cx="21879810" cy="1476681"/>
            </a:xfrm>
            <a:prstGeom prst="rect">
              <a:avLst/>
            </a:prstGeom>
          </p:spPr>
          <p:txBody>
            <a:bodyPr lIns="0" tIns="0" rIns="0" bIns="0" rtlCol="0" anchor="t"/>
            <a:lstStyle/>
            <a:p>
              <a:pPr marL="690876" lvl="1" indent="-345438" algn="just">
                <a:lnSpc>
                  <a:spcPts val="5759"/>
                </a:lnSpc>
                <a:buFont typeface="Arial"/>
                <a:buChar char="•"/>
              </a:pPr>
              <a:r>
                <a:rPr lang="en-US" sz="3199">
                  <a:solidFill>
                    <a:srgbClr val="000000"/>
                  </a:solidFill>
                  <a:latin typeface="Times New Roman"/>
                  <a:ea typeface="Times New Roman"/>
                  <a:cs typeface="Times New Roman"/>
                  <a:sym typeface="Times New Roman"/>
                </a:rPr>
                <a:t>https://github.com/shivashantpatil-byte/Diet-recommender-system-using-machine-learning</a:t>
              </a: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57300" y="453188"/>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Timeline of the Project </a:t>
              </a:r>
            </a:p>
          </p:txBody>
        </p:sp>
      </p:grpSp>
      <p:sp>
        <p:nvSpPr>
          <p:cNvPr id="6" name="Freeform 6"/>
          <p:cNvSpPr/>
          <p:nvPr/>
        </p:nvSpPr>
        <p:spPr>
          <a:xfrm>
            <a:off x="2336778" y="1390593"/>
            <a:ext cx="12132906" cy="6464150"/>
          </a:xfrm>
          <a:custGeom>
            <a:avLst/>
            <a:gdLst/>
            <a:ahLst/>
            <a:cxnLst/>
            <a:rect l="l" t="t" r="r" b="b"/>
            <a:pathLst>
              <a:path w="12132906" h="6464150">
                <a:moveTo>
                  <a:pt x="0" y="0"/>
                </a:moveTo>
                <a:lnTo>
                  <a:pt x="12132906" y="0"/>
                </a:lnTo>
                <a:lnTo>
                  <a:pt x="12132906" y="6464149"/>
                </a:lnTo>
                <a:lnTo>
                  <a:pt x="0" y="6464149"/>
                </a:lnTo>
                <a:lnTo>
                  <a:pt x="0" y="0"/>
                </a:lnTo>
                <a:close/>
              </a:path>
            </a:pathLst>
          </a:custGeom>
          <a:blipFill>
            <a:blip r:embed="rId4"/>
            <a:stretch>
              <a:fillRect/>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021977" y="356796"/>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References</a:t>
              </a:r>
            </a:p>
          </p:txBody>
        </p:sp>
      </p:grpSp>
      <p:grpSp>
        <p:nvGrpSpPr>
          <p:cNvPr id="6" name="Group 6"/>
          <p:cNvGrpSpPr/>
          <p:nvPr/>
        </p:nvGrpSpPr>
        <p:grpSpPr>
          <a:xfrm>
            <a:off x="494772" y="1088046"/>
            <a:ext cx="17185417" cy="6720110"/>
            <a:chOff x="0" y="0"/>
            <a:chExt cx="22913889" cy="8960146"/>
          </a:xfrm>
        </p:grpSpPr>
        <p:sp>
          <p:nvSpPr>
            <p:cNvPr id="7" name="Freeform 7"/>
            <p:cNvSpPr/>
            <p:nvPr/>
          </p:nvSpPr>
          <p:spPr>
            <a:xfrm>
              <a:off x="0" y="0"/>
              <a:ext cx="22913890" cy="8960146"/>
            </a:xfrm>
            <a:custGeom>
              <a:avLst/>
              <a:gdLst/>
              <a:ahLst/>
              <a:cxnLst/>
              <a:rect l="l" t="t" r="r" b="b"/>
              <a:pathLst>
                <a:path w="22913890" h="8960146">
                  <a:moveTo>
                    <a:pt x="0" y="0"/>
                  </a:moveTo>
                  <a:lnTo>
                    <a:pt x="22913890" y="0"/>
                  </a:lnTo>
                  <a:lnTo>
                    <a:pt x="22913890" y="8960146"/>
                  </a:lnTo>
                  <a:lnTo>
                    <a:pt x="0" y="8960146"/>
                  </a:lnTo>
                  <a:close/>
                </a:path>
              </a:pathLst>
            </a:custGeom>
            <a:solidFill>
              <a:srgbClr val="000000">
                <a:alpha val="0"/>
              </a:srgbClr>
            </a:solidFill>
          </p:spPr>
        </p:sp>
        <p:sp>
          <p:nvSpPr>
            <p:cNvPr id="8" name="TextBox 8"/>
            <p:cNvSpPr txBox="1"/>
            <p:nvPr/>
          </p:nvSpPr>
          <p:spPr>
            <a:xfrm>
              <a:off x="0" y="-171450"/>
              <a:ext cx="22913889" cy="9131596"/>
            </a:xfrm>
            <a:prstGeom prst="rect">
              <a:avLst/>
            </a:prstGeom>
          </p:spPr>
          <p:txBody>
            <a:bodyPr lIns="0" tIns="0" rIns="0" bIns="0" rtlCol="0" anchor="ctr"/>
            <a:lstStyle/>
            <a:p>
              <a:pPr algn="l">
                <a:lnSpc>
                  <a:spcPts val="3960"/>
                </a:lnSpc>
              </a:pPr>
              <a:endParaRPr/>
            </a:p>
            <a:p>
              <a:pPr algn="l">
                <a:lnSpc>
                  <a:spcPts val="3960"/>
                </a:lnSpc>
              </a:pPr>
              <a:r>
                <a:rPr lang="en-US" sz="2200">
                  <a:solidFill>
                    <a:srgbClr val="000000"/>
                  </a:solidFill>
                  <a:latin typeface="Times New Roman"/>
                  <a:ea typeface="Times New Roman"/>
                  <a:cs typeface="Times New Roman"/>
                  <a:sym typeface="Times New Roman"/>
                </a:rPr>
                <a:t> 1. Muhib Anwar Lambay, S. Pakkir Mohideen. "A Hybrid Approach Based Diet Recommendation System using ML and Big Data Analytics." B.S. Abdur Rahman Crescent Institute of Science &amp; Technology, 2022. DOI: </a:t>
              </a:r>
              <a:r>
                <a:rPr lang="en-US" sz="2200" u="sng">
                  <a:solidFill>
                    <a:srgbClr val="000000"/>
                  </a:solidFill>
                  <a:latin typeface="Times New Roman"/>
                  <a:ea typeface="Times New Roman"/>
                  <a:cs typeface="Times New Roman"/>
                  <a:sym typeface="Times New Roman"/>
                  <a:hlinkClick r:id="rId4" tooltip="https://doi.org/10.21203/rs.3.rs-1044422/v1"/>
                </a:rPr>
                <a:t>10.21203/rs.3.rs-1044422/v1</a:t>
              </a:r>
              <a:r>
                <a:rPr lang="en-US" sz="2200">
                  <a:solidFill>
                    <a:srgbClr val="000000"/>
                  </a:solidFill>
                  <a:latin typeface="Times New Roman"/>
                  <a:ea typeface="Times New Roman"/>
                  <a:cs typeface="Times New Roman"/>
                  <a:sym typeface="Times New Roman"/>
                </a:rPr>
                <a:t>.</a:t>
              </a:r>
            </a:p>
            <a:p>
              <a:pPr algn="l">
                <a:lnSpc>
                  <a:spcPts val="3960"/>
                </a:lnSpc>
              </a:pPr>
              <a:r>
                <a:rPr lang="en-US" sz="2200">
                  <a:solidFill>
                    <a:srgbClr val="000000"/>
                  </a:solidFill>
                  <a:latin typeface="Times New Roman"/>
                  <a:ea typeface="Times New Roman"/>
                  <a:cs typeface="Times New Roman"/>
                  <a:sym typeface="Times New Roman"/>
                </a:rPr>
                <a:t> </a:t>
              </a:r>
            </a:p>
            <a:p>
              <a:pPr algn="l">
                <a:lnSpc>
                  <a:spcPts val="3960"/>
                </a:lnSpc>
              </a:pPr>
              <a:r>
                <a:rPr lang="en-US" sz="2200">
                  <a:solidFill>
                    <a:srgbClr val="000000"/>
                  </a:solidFill>
                  <a:latin typeface="Times New Roman"/>
                  <a:ea typeface="Times New Roman"/>
                  <a:cs typeface="Times New Roman"/>
                  <a:sym typeface="Times New Roman"/>
                </a:rPr>
                <a:t>2. Megh Shah, Sheshang Degadwala, Dhairya Vyas. "Diet Recommendation System based on Different Machine Learners." International Journal of Scientific Research in Computer Science, Engineering and Information Technology, Vol. 8, Issue 3, May-June 2022. DOI: </a:t>
              </a:r>
              <a:r>
                <a:rPr lang="en-US" sz="2200" u="sng">
                  <a:solidFill>
                    <a:srgbClr val="000000"/>
                  </a:solidFill>
                  <a:latin typeface="Times New Roman"/>
                  <a:ea typeface="Times New Roman"/>
                  <a:cs typeface="Times New Roman"/>
                  <a:sym typeface="Times New Roman"/>
                  <a:hlinkClick r:id="rId5" tooltip="https://doi.org/10.32628/CSEIT228249"/>
                </a:rPr>
                <a:t>10.32628/CSEIT228249</a:t>
              </a:r>
              <a:r>
                <a:rPr lang="en-US" sz="2200">
                  <a:solidFill>
                    <a:srgbClr val="000000"/>
                  </a:solidFill>
                  <a:latin typeface="Times New Roman"/>
                  <a:ea typeface="Times New Roman"/>
                  <a:cs typeface="Times New Roman"/>
                  <a:sym typeface="Times New Roman"/>
                </a:rPr>
                <a:t>.</a:t>
              </a:r>
            </a:p>
            <a:p>
              <a:pPr algn="l">
                <a:lnSpc>
                  <a:spcPts val="3960"/>
                </a:lnSpc>
              </a:pPr>
              <a:endParaRPr lang="en-US" sz="2200">
                <a:solidFill>
                  <a:srgbClr val="000000"/>
                </a:solidFill>
                <a:latin typeface="Times New Roman"/>
                <a:ea typeface="Times New Roman"/>
                <a:cs typeface="Times New Roman"/>
                <a:sym typeface="Times New Roman"/>
              </a:endParaRPr>
            </a:p>
            <a:p>
              <a:pPr algn="l">
                <a:lnSpc>
                  <a:spcPts val="3960"/>
                </a:lnSpc>
              </a:pPr>
              <a:r>
                <a:rPr lang="en-US" sz="2200">
                  <a:solidFill>
                    <a:srgbClr val="000000"/>
                  </a:solidFill>
                  <a:latin typeface="Times New Roman"/>
                  <a:ea typeface="Times New Roman"/>
                  <a:cs typeface="Times New Roman"/>
                  <a:sym typeface="Times New Roman"/>
                </a:rPr>
                <a:t>3. Yuvraj Chibber, Dushyant Betala, Srividhya S. "Diet Recommendation System Using Machine Learning." International Conference on Recent Trends in Data Science and its Applications. DOI: </a:t>
              </a:r>
              <a:r>
                <a:rPr lang="en-US" sz="2200" u="sng">
                  <a:solidFill>
                    <a:srgbClr val="000000"/>
                  </a:solidFill>
                  <a:latin typeface="Times New Roman"/>
                  <a:ea typeface="Times New Roman"/>
                  <a:cs typeface="Times New Roman"/>
                  <a:sym typeface="Times New Roman"/>
                  <a:hlinkClick r:id="rId6" tooltip="https://doi.org/10.216/rp-9788770040723"/>
                </a:rPr>
                <a:t>rp-9788770040723.216</a:t>
              </a:r>
              <a:r>
                <a:rPr lang="en-US" sz="2200">
                  <a:solidFill>
                    <a:srgbClr val="000000"/>
                  </a:solidFill>
                  <a:latin typeface="Times New Roman"/>
                  <a:ea typeface="Times New Roman"/>
                  <a:cs typeface="Times New Roman"/>
                  <a:sym typeface="Times New Roman"/>
                </a:rPr>
                <a:t>.</a:t>
              </a:r>
            </a:p>
            <a:p>
              <a:pPr algn="l">
                <a:lnSpc>
                  <a:spcPts val="3960"/>
                </a:lnSpc>
              </a:pPr>
              <a:endParaRPr lang="en-US" sz="2200">
                <a:solidFill>
                  <a:srgbClr val="000000"/>
                </a:solidFill>
                <a:latin typeface="Times New Roman"/>
                <a:ea typeface="Times New Roman"/>
                <a:cs typeface="Times New Roman"/>
                <a:sym typeface="Times New Roman"/>
              </a:endParaRPr>
            </a:p>
            <a:p>
              <a:pPr algn="l">
                <a:lnSpc>
                  <a:spcPts val="3960"/>
                </a:lnSpc>
              </a:pPr>
              <a:r>
                <a:rPr lang="en-US" sz="2200">
                  <a:solidFill>
                    <a:srgbClr val="000000"/>
                  </a:solidFill>
                  <a:latin typeface="Times New Roman"/>
                  <a:ea typeface="Times New Roman"/>
                  <a:cs typeface="Times New Roman"/>
                  <a:sym typeface="Times New Roman"/>
                </a:rPr>
                <a:t>4. D. Navya Narayana Kumari, T. Praveen Satya, B. Manikanta, A. Phani Chandana, Y. L.S. Aditya. "Personalized Diet Recommendation System Using Machine Learning." Godavari Institute of Engineering and Technology (A), 2024..</a:t>
              </a: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sp>
        <p:nvSpPr>
          <p:cNvPr id="3" name="Freeform 3"/>
          <p:cNvSpPr/>
          <p:nvPr/>
        </p:nvSpPr>
        <p:spPr>
          <a:xfrm>
            <a:off x="6124216" y="2161972"/>
            <a:ext cx="5839957" cy="5903206"/>
          </a:xfrm>
          <a:custGeom>
            <a:avLst/>
            <a:gdLst/>
            <a:ahLst/>
            <a:cxnLst/>
            <a:rect l="l" t="t" r="r" b="b"/>
            <a:pathLst>
              <a:path w="5839957" h="5903206">
                <a:moveTo>
                  <a:pt x="0" y="0"/>
                </a:moveTo>
                <a:lnTo>
                  <a:pt x="5839958" y="0"/>
                </a:lnTo>
                <a:lnTo>
                  <a:pt x="5839958" y="5903207"/>
                </a:lnTo>
                <a:lnTo>
                  <a:pt x="0" y="5903207"/>
                </a:lnTo>
                <a:lnTo>
                  <a:pt x="0" y="0"/>
                </a:lnTo>
                <a:close/>
              </a:path>
            </a:pathLst>
          </a:custGeom>
          <a:blipFill>
            <a:blip r:embed="rId4"/>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19200" y="411957"/>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Content</a:t>
              </a:r>
            </a:p>
          </p:txBody>
        </p:sp>
      </p:grpSp>
      <p:grpSp>
        <p:nvGrpSpPr>
          <p:cNvPr id="6" name="Group 6"/>
          <p:cNvGrpSpPr/>
          <p:nvPr/>
        </p:nvGrpSpPr>
        <p:grpSpPr>
          <a:xfrm>
            <a:off x="1219200" y="1714501"/>
            <a:ext cx="16002000" cy="5886448"/>
            <a:chOff x="0" y="0"/>
            <a:chExt cx="21336000" cy="7848598"/>
          </a:xfrm>
        </p:grpSpPr>
        <p:sp>
          <p:nvSpPr>
            <p:cNvPr id="7" name="Freeform 7"/>
            <p:cNvSpPr/>
            <p:nvPr/>
          </p:nvSpPr>
          <p:spPr>
            <a:xfrm>
              <a:off x="0" y="0"/>
              <a:ext cx="21336000" cy="7848598"/>
            </a:xfrm>
            <a:custGeom>
              <a:avLst/>
              <a:gdLst/>
              <a:ahLst/>
              <a:cxnLst/>
              <a:rect l="l" t="t" r="r" b="b"/>
              <a:pathLst>
                <a:path w="21336000" h="7848598">
                  <a:moveTo>
                    <a:pt x="0" y="0"/>
                  </a:moveTo>
                  <a:lnTo>
                    <a:pt x="21336000" y="0"/>
                  </a:lnTo>
                  <a:lnTo>
                    <a:pt x="21336000" y="7848598"/>
                  </a:lnTo>
                  <a:lnTo>
                    <a:pt x="0" y="7848598"/>
                  </a:lnTo>
                  <a:close/>
                </a:path>
              </a:pathLst>
            </a:custGeom>
            <a:solidFill>
              <a:srgbClr val="000000">
                <a:alpha val="0"/>
              </a:srgbClr>
            </a:solidFill>
          </p:spPr>
        </p:sp>
        <p:sp>
          <p:nvSpPr>
            <p:cNvPr id="8" name="TextBox 8"/>
            <p:cNvSpPr txBox="1"/>
            <p:nvPr/>
          </p:nvSpPr>
          <p:spPr>
            <a:xfrm>
              <a:off x="0" y="-285750"/>
              <a:ext cx="21336000" cy="8134348"/>
            </a:xfrm>
            <a:prstGeom prst="rect">
              <a:avLst/>
            </a:prstGeom>
          </p:spPr>
          <p:txBody>
            <a:bodyPr lIns="0" tIns="0" rIns="0" bIns="0" rtlCol="0" anchor="t"/>
            <a:lstStyle/>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Problem Statement</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Literature Survey</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Tools and Technologies to be used</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Github Link</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Timeline of the Project</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References</a:t>
              </a: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442484" y="439742"/>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ctr">
                <a:lnSpc>
                  <a:spcPts val="7128"/>
                </a:lnSpc>
              </a:pPr>
              <a:r>
                <a:rPr lang="en-US" sz="6600">
                  <a:solidFill>
                    <a:srgbClr val="0070C0"/>
                  </a:solidFill>
                  <a:latin typeface="Times New Roman"/>
                  <a:ea typeface="Times New Roman"/>
                  <a:cs typeface="Times New Roman"/>
                  <a:sym typeface="Times New Roman"/>
                </a:rPr>
                <a:t>Problem Statement</a:t>
              </a:r>
            </a:p>
          </p:txBody>
        </p:sp>
      </p:grpSp>
      <p:grpSp>
        <p:nvGrpSpPr>
          <p:cNvPr id="6" name="Group 6"/>
          <p:cNvGrpSpPr/>
          <p:nvPr/>
        </p:nvGrpSpPr>
        <p:grpSpPr>
          <a:xfrm>
            <a:off x="1741968" y="1300344"/>
            <a:ext cx="15702516" cy="6786472"/>
            <a:chOff x="0" y="0"/>
            <a:chExt cx="20936688" cy="9048630"/>
          </a:xfrm>
        </p:grpSpPr>
        <p:sp>
          <p:nvSpPr>
            <p:cNvPr id="7" name="Freeform 7"/>
            <p:cNvSpPr/>
            <p:nvPr/>
          </p:nvSpPr>
          <p:spPr>
            <a:xfrm>
              <a:off x="0" y="0"/>
              <a:ext cx="20936688" cy="9048630"/>
            </a:xfrm>
            <a:custGeom>
              <a:avLst/>
              <a:gdLst/>
              <a:ahLst/>
              <a:cxnLst/>
              <a:rect l="l" t="t" r="r" b="b"/>
              <a:pathLst>
                <a:path w="20936688" h="9048630">
                  <a:moveTo>
                    <a:pt x="0" y="0"/>
                  </a:moveTo>
                  <a:lnTo>
                    <a:pt x="20936688" y="0"/>
                  </a:lnTo>
                  <a:lnTo>
                    <a:pt x="20936688" y="9048630"/>
                  </a:lnTo>
                  <a:lnTo>
                    <a:pt x="0" y="9048630"/>
                  </a:lnTo>
                  <a:close/>
                </a:path>
              </a:pathLst>
            </a:custGeom>
            <a:solidFill>
              <a:srgbClr val="000000">
                <a:alpha val="0"/>
              </a:srgbClr>
            </a:solidFill>
          </p:spPr>
        </p:sp>
        <p:sp>
          <p:nvSpPr>
            <p:cNvPr id="8" name="TextBox 8"/>
            <p:cNvSpPr txBox="1"/>
            <p:nvPr/>
          </p:nvSpPr>
          <p:spPr>
            <a:xfrm>
              <a:off x="0" y="-66675"/>
              <a:ext cx="20936688" cy="9115305"/>
            </a:xfrm>
            <a:prstGeom prst="rect">
              <a:avLst/>
            </a:prstGeom>
          </p:spPr>
          <p:txBody>
            <a:bodyPr lIns="0" tIns="0" rIns="0" bIns="0" rtlCol="0" anchor="ctr"/>
            <a:lstStyle/>
            <a:p>
              <a:pPr algn="just">
                <a:lnSpc>
                  <a:spcPts val="4320"/>
                </a:lnSpc>
              </a:pPr>
              <a:r>
                <a:rPr lang="en-US" sz="3600" b="1">
                  <a:solidFill>
                    <a:srgbClr val="000000"/>
                  </a:solidFill>
                  <a:latin typeface="Calibri (MS) Bold"/>
                  <a:ea typeface="Calibri (MS) Bold"/>
                  <a:cs typeface="Calibri (MS) Bold"/>
                  <a:sym typeface="Calibri (MS) Bold"/>
                </a:rPr>
                <a:t> 1. Rising Health Issues:</a:t>
              </a:r>
              <a:r>
                <a:rPr lang="en-US" sz="3600">
                  <a:solidFill>
                    <a:srgbClr val="000000"/>
                  </a:solidFill>
                  <a:latin typeface="Calibri (MS)"/>
                  <a:ea typeface="Calibri (MS)"/>
                  <a:cs typeface="Calibri (MS)"/>
                  <a:sym typeface="Calibri (MS)"/>
                </a:rPr>
                <a:t> Poor nutrition leads to diseases, and generic diets fail. AI-based recommendations provide personalized meal plans.</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2. Personalized Nutrition:</a:t>
              </a:r>
              <a:r>
                <a:rPr lang="en-US" sz="3600">
                  <a:solidFill>
                    <a:srgbClr val="000000"/>
                  </a:solidFill>
                  <a:latin typeface="Calibri (MS)"/>
                  <a:ea typeface="Calibri (MS)"/>
                  <a:cs typeface="Calibri (MS)"/>
                  <a:sym typeface="Calibri (MS)"/>
                </a:rPr>
                <a:t> Traditional diets ignore health needs. Machine learning offers customized meal plans for better adherence and results.</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3. Smart Diet Assistance: </a:t>
              </a:r>
              <a:r>
                <a:rPr lang="en-US" sz="3600">
                  <a:solidFill>
                    <a:srgbClr val="000000"/>
                  </a:solidFill>
                  <a:latin typeface="Calibri (MS)"/>
                  <a:ea typeface="Calibri (MS)"/>
                  <a:cs typeface="Calibri (MS)"/>
                  <a:sym typeface="Calibri (MS)"/>
                </a:rPr>
                <a:t>Unhealthy eating and generic plans cause deficiencies. AI ensures balanced, personalized nutrition.</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4. AI-Powered Meal Plans:</a:t>
              </a:r>
              <a:r>
                <a:rPr lang="en-US" sz="3600">
                  <a:solidFill>
                    <a:srgbClr val="000000"/>
                  </a:solidFill>
                  <a:latin typeface="Calibri (MS)"/>
                  <a:ea typeface="Calibri (MS)"/>
                  <a:cs typeface="Calibri (MS)"/>
                  <a:sym typeface="Calibri (MS)"/>
                </a:rPr>
                <a:t> Standard diets lack adaptability. Machine learning tailors nutrition to individual needs for better health.</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 y="411957"/>
            <a:ext cx="16002000" cy="731250"/>
            <a:chOff x="0" y="0"/>
            <a:chExt cx="21336000" cy="975000"/>
          </a:xfrm>
        </p:grpSpPr>
        <p:sp>
          <p:nvSpPr>
            <p:cNvPr id="3" name="Freeform 3"/>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4" name="TextBox 4"/>
            <p:cNvSpPr txBox="1"/>
            <p:nvPr/>
          </p:nvSpPr>
          <p:spPr>
            <a:xfrm>
              <a:off x="0" y="57150"/>
              <a:ext cx="21336000" cy="917850"/>
            </a:xfrm>
            <a:prstGeom prst="rect">
              <a:avLst/>
            </a:prstGeom>
          </p:spPr>
          <p:txBody>
            <a:bodyPr lIns="0" tIns="0" rIns="0" bIns="0" rtlCol="0" anchor="ctr"/>
            <a:lstStyle/>
            <a:p>
              <a:pPr algn="ctr">
                <a:lnSpc>
                  <a:spcPts val="7128"/>
                </a:lnSpc>
              </a:pPr>
              <a:r>
                <a:rPr lang="en-US" sz="6600">
                  <a:solidFill>
                    <a:srgbClr val="0070C0"/>
                  </a:solidFill>
                  <a:latin typeface="Cambria"/>
                  <a:ea typeface="Cambria"/>
                  <a:cs typeface="Cambria"/>
                  <a:sym typeface="Cambria"/>
                </a:rPr>
                <a:t>Literature Review</a:t>
              </a:r>
            </a:p>
          </p:txBody>
        </p:sp>
      </p:grpSp>
      <p:sp>
        <p:nvSpPr>
          <p:cNvPr id="5" name="Freeform 5"/>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sp>
        <p:nvSpPr>
          <p:cNvPr id="6" name="Freeform 6"/>
          <p:cNvSpPr/>
          <p:nvPr/>
        </p:nvSpPr>
        <p:spPr>
          <a:xfrm>
            <a:off x="2176870" y="1449448"/>
            <a:ext cx="13806442" cy="7177003"/>
          </a:xfrm>
          <a:custGeom>
            <a:avLst/>
            <a:gdLst/>
            <a:ahLst/>
            <a:cxnLst/>
            <a:rect l="l" t="t" r="r" b="b"/>
            <a:pathLst>
              <a:path w="13806442" h="7177003">
                <a:moveTo>
                  <a:pt x="0" y="0"/>
                </a:moveTo>
                <a:lnTo>
                  <a:pt x="13806442" y="0"/>
                </a:lnTo>
                <a:lnTo>
                  <a:pt x="13806442" y="7177002"/>
                </a:lnTo>
                <a:lnTo>
                  <a:pt x="0" y="7177002"/>
                </a:lnTo>
                <a:lnTo>
                  <a:pt x="0" y="0"/>
                </a:lnTo>
                <a:close/>
              </a:path>
            </a:pathLst>
          </a:custGeom>
          <a:blipFill>
            <a:blip r:embed="rId4"/>
            <a:stretch>
              <a:fillRect t="-998" b="-998"/>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19200" y="411957"/>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917850"/>
            </a:xfrm>
            <a:prstGeom prst="rect">
              <a:avLst/>
            </a:prstGeom>
          </p:spPr>
          <p:txBody>
            <a:bodyPr lIns="0" tIns="0" rIns="0" bIns="0" rtlCol="0" anchor="ctr"/>
            <a:lstStyle/>
            <a:p>
              <a:pPr algn="ctr">
                <a:lnSpc>
                  <a:spcPts val="7128"/>
                </a:lnSpc>
              </a:pPr>
              <a:r>
                <a:rPr lang="en-US" sz="6600">
                  <a:solidFill>
                    <a:srgbClr val="0070C0"/>
                  </a:solidFill>
                  <a:latin typeface="Cambria"/>
                  <a:ea typeface="Cambria"/>
                  <a:cs typeface="Cambria"/>
                  <a:sym typeface="Cambria"/>
                </a:rPr>
                <a:t>Module</a:t>
              </a:r>
              <a:r>
                <a:rPr lang="en-US" sz="6600">
                  <a:solidFill>
                    <a:srgbClr val="000000"/>
                  </a:solidFill>
                  <a:latin typeface="Cambria"/>
                  <a:ea typeface="Cambria"/>
                  <a:cs typeface="Cambria"/>
                  <a:sym typeface="Cambria"/>
                </a:rPr>
                <a:t> </a:t>
              </a:r>
              <a:r>
                <a:rPr lang="en-US" sz="6600">
                  <a:solidFill>
                    <a:srgbClr val="0070C0"/>
                  </a:solidFill>
                  <a:latin typeface="Cambria"/>
                  <a:ea typeface="Cambria"/>
                  <a:cs typeface="Cambria"/>
                  <a:sym typeface="Cambria"/>
                </a:rPr>
                <a:t>Design</a:t>
              </a:r>
            </a:p>
          </p:txBody>
        </p:sp>
      </p:grpSp>
      <p:sp>
        <p:nvSpPr>
          <p:cNvPr id="6" name="Freeform 6"/>
          <p:cNvSpPr/>
          <p:nvPr/>
        </p:nvSpPr>
        <p:spPr>
          <a:xfrm>
            <a:off x="9960256" y="3853021"/>
            <a:ext cx="6283532" cy="5155248"/>
          </a:xfrm>
          <a:custGeom>
            <a:avLst/>
            <a:gdLst/>
            <a:ahLst/>
            <a:cxnLst/>
            <a:rect l="l" t="t" r="r" b="b"/>
            <a:pathLst>
              <a:path w="6283532" h="5155248">
                <a:moveTo>
                  <a:pt x="0" y="0"/>
                </a:moveTo>
                <a:lnTo>
                  <a:pt x="6283532" y="0"/>
                </a:lnTo>
                <a:lnTo>
                  <a:pt x="6283532" y="5155248"/>
                </a:lnTo>
                <a:lnTo>
                  <a:pt x="0" y="5155248"/>
                </a:lnTo>
                <a:lnTo>
                  <a:pt x="0" y="0"/>
                </a:lnTo>
                <a:close/>
              </a:path>
            </a:pathLst>
          </a:custGeom>
          <a:blipFill>
            <a:blip r:embed="rId4"/>
            <a:stretch>
              <a:fillRect/>
            </a:stretch>
          </a:blipFill>
        </p:spPr>
      </p:sp>
      <p:grpSp>
        <p:nvGrpSpPr>
          <p:cNvPr id="7" name="Group 7"/>
          <p:cNvGrpSpPr/>
          <p:nvPr/>
        </p:nvGrpSpPr>
        <p:grpSpPr>
          <a:xfrm>
            <a:off x="1388151" y="1508505"/>
            <a:ext cx="16001999" cy="7709803"/>
            <a:chOff x="0" y="0"/>
            <a:chExt cx="21335998" cy="10279738"/>
          </a:xfrm>
        </p:grpSpPr>
        <p:sp>
          <p:nvSpPr>
            <p:cNvPr id="8" name="Freeform 8"/>
            <p:cNvSpPr/>
            <p:nvPr/>
          </p:nvSpPr>
          <p:spPr>
            <a:xfrm>
              <a:off x="0" y="0"/>
              <a:ext cx="21335998" cy="10279738"/>
            </a:xfrm>
            <a:custGeom>
              <a:avLst/>
              <a:gdLst/>
              <a:ahLst/>
              <a:cxnLst/>
              <a:rect l="l" t="t" r="r" b="b"/>
              <a:pathLst>
                <a:path w="21335998" h="10279738">
                  <a:moveTo>
                    <a:pt x="0" y="0"/>
                  </a:moveTo>
                  <a:lnTo>
                    <a:pt x="21335998" y="0"/>
                  </a:lnTo>
                  <a:lnTo>
                    <a:pt x="21335998" y="10279738"/>
                  </a:lnTo>
                  <a:lnTo>
                    <a:pt x="0" y="10279738"/>
                  </a:lnTo>
                  <a:close/>
                </a:path>
              </a:pathLst>
            </a:custGeom>
            <a:solidFill>
              <a:srgbClr val="000000">
                <a:alpha val="0"/>
              </a:srgbClr>
            </a:solidFill>
          </p:spPr>
        </p:sp>
        <p:sp>
          <p:nvSpPr>
            <p:cNvPr id="9" name="TextBox 9"/>
            <p:cNvSpPr txBox="1"/>
            <p:nvPr/>
          </p:nvSpPr>
          <p:spPr>
            <a:xfrm>
              <a:off x="0" y="-66675"/>
              <a:ext cx="21335998" cy="10346413"/>
            </a:xfrm>
            <a:prstGeom prst="rect">
              <a:avLst/>
            </a:prstGeom>
          </p:spPr>
          <p:txBody>
            <a:bodyPr lIns="0" tIns="0" rIns="0" bIns="0" rtlCol="0" anchor="t"/>
            <a:lstStyle/>
            <a:p>
              <a:pPr algn="just">
                <a:lnSpc>
                  <a:spcPts val="3600"/>
                </a:lnSpc>
              </a:pPr>
              <a:r>
                <a:rPr lang="en-US" sz="3000" b="1">
                  <a:solidFill>
                    <a:srgbClr val="C00000"/>
                  </a:solidFill>
                  <a:latin typeface="Times New Roman Bold"/>
                  <a:ea typeface="Times New Roman Bold"/>
                  <a:cs typeface="Times New Roman Bold"/>
                  <a:sym typeface="Times New Roman Bold"/>
                </a:rPr>
                <a:t>Brief overview of the project’s modular architecture</a:t>
              </a:r>
            </a:p>
            <a:p>
              <a:pPr algn="just">
                <a:lnSpc>
                  <a:spcPts val="3780"/>
                </a:lnSpc>
              </a:pPr>
              <a:endParaRPr lang="en-US" sz="3000" b="1">
                <a:solidFill>
                  <a:srgbClr val="C00000"/>
                </a:solidFill>
                <a:latin typeface="Times New Roman Bold"/>
                <a:ea typeface="Times New Roman Bold"/>
                <a:cs typeface="Times New Roman Bold"/>
                <a:sym typeface="Times New Roman Bold"/>
              </a:endParaRPr>
            </a:p>
            <a:p>
              <a:pPr algn="just">
                <a:lnSpc>
                  <a:spcPts val="4860"/>
                </a:lnSpc>
              </a:pPr>
              <a:r>
                <a:rPr lang="en-US" sz="2700">
                  <a:solidFill>
                    <a:srgbClr val="000000"/>
                  </a:solidFill>
                  <a:latin typeface="Cambria"/>
                  <a:ea typeface="Cambria"/>
                  <a:cs typeface="Cambria"/>
                  <a:sym typeface="Cambria"/>
                </a:rPr>
                <a:t>The diet recommender system follows a modular architecture for scalability, efficiency, and flexibility. Each module handles specific tasks like data preprocessing, model training, and recommendation generation, ensuring real-time personalized diet suggestions.</a:t>
              </a:r>
            </a:p>
            <a:p>
              <a:pPr algn="just">
                <a:lnSpc>
                  <a:spcPts val="486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txBody>
          <a:bodyPr/>
          <a:lstStyle/>
          <a:p>
            <a:endParaRPr lang="en-IN" dirty="0"/>
          </a:p>
        </p:txBody>
      </p:sp>
      <p:grpSp>
        <p:nvGrpSpPr>
          <p:cNvPr id="3" name="Group 3"/>
          <p:cNvGrpSpPr/>
          <p:nvPr/>
        </p:nvGrpSpPr>
        <p:grpSpPr>
          <a:xfrm>
            <a:off x="12915900" y="9534525"/>
            <a:ext cx="4114800" cy="547688"/>
            <a:chOff x="0" y="0"/>
            <a:chExt cx="5486400" cy="730250"/>
          </a:xfrm>
        </p:grpSpPr>
        <p:sp>
          <p:nvSpPr>
            <p:cNvPr id="4" name="Freeform 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5" name="TextBox 5"/>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7</a:t>
              </a:r>
            </a:p>
          </p:txBody>
        </p:sp>
      </p:grpSp>
      <p:grpSp>
        <p:nvGrpSpPr>
          <p:cNvPr id="6" name="Group 6"/>
          <p:cNvGrpSpPr/>
          <p:nvPr/>
        </p:nvGrpSpPr>
        <p:grpSpPr>
          <a:xfrm>
            <a:off x="1219200" y="38100"/>
            <a:ext cx="16837089" cy="8609933"/>
            <a:chOff x="0" y="0"/>
            <a:chExt cx="22449452" cy="11479911"/>
          </a:xfrm>
        </p:grpSpPr>
        <p:sp>
          <p:nvSpPr>
            <p:cNvPr id="7" name="Freeform 7"/>
            <p:cNvSpPr/>
            <p:nvPr/>
          </p:nvSpPr>
          <p:spPr>
            <a:xfrm>
              <a:off x="0" y="0"/>
              <a:ext cx="22449451" cy="11479911"/>
            </a:xfrm>
            <a:custGeom>
              <a:avLst/>
              <a:gdLst/>
              <a:ahLst/>
              <a:cxnLst/>
              <a:rect l="l" t="t" r="r" b="b"/>
              <a:pathLst>
                <a:path w="22449451" h="11479911">
                  <a:moveTo>
                    <a:pt x="0" y="0"/>
                  </a:moveTo>
                  <a:lnTo>
                    <a:pt x="22449451" y="0"/>
                  </a:lnTo>
                  <a:lnTo>
                    <a:pt x="22449451" y="11479911"/>
                  </a:lnTo>
                  <a:lnTo>
                    <a:pt x="0" y="11479911"/>
                  </a:lnTo>
                  <a:close/>
                </a:path>
              </a:pathLst>
            </a:custGeom>
            <a:solidFill>
              <a:srgbClr val="000000">
                <a:alpha val="0"/>
              </a:srgbClr>
            </a:solidFill>
          </p:spPr>
        </p:sp>
        <p:sp>
          <p:nvSpPr>
            <p:cNvPr id="8" name="TextBox 8"/>
            <p:cNvSpPr txBox="1"/>
            <p:nvPr/>
          </p:nvSpPr>
          <p:spPr>
            <a:xfrm>
              <a:off x="0" y="-276225"/>
              <a:ext cx="22449452" cy="11756136"/>
            </a:xfrm>
            <a:prstGeom prst="rect">
              <a:avLst/>
            </a:prstGeom>
          </p:spPr>
          <p:txBody>
            <a:bodyPr lIns="0" tIns="0" rIns="0" bIns="0" rtlCol="0" anchor="t"/>
            <a:lstStyle/>
            <a:p>
              <a:pPr algn="l">
                <a:lnSpc>
                  <a:spcPts val="6480"/>
                </a:lnSpc>
              </a:pPr>
              <a:r>
                <a:rPr lang="en-US" sz="3600" b="1" dirty="0">
                  <a:solidFill>
                    <a:srgbClr val="FF0000"/>
                  </a:solidFill>
                  <a:latin typeface="Times New Roman Bold"/>
                  <a:ea typeface="Times New Roman Bold"/>
                  <a:cs typeface="Times New Roman Bold"/>
                  <a:sym typeface="Times New Roman Bold"/>
                </a:rPr>
                <a:t>Modular Breakdown</a:t>
              </a:r>
            </a:p>
            <a:p>
              <a:pPr algn="l">
                <a:lnSpc>
                  <a:spcPts val="4860"/>
                </a:lnSpc>
              </a:pPr>
              <a:r>
                <a:rPr lang="en-US" sz="2700" b="1" dirty="0">
                  <a:solidFill>
                    <a:srgbClr val="C00000"/>
                  </a:solidFill>
                  <a:latin typeface="Times New Roman Bold"/>
                  <a:ea typeface="Times New Roman Bold"/>
                  <a:cs typeface="Times New Roman Bold"/>
                  <a:sym typeface="Times New Roman Bold"/>
                </a:rPr>
                <a:t>Module 1: Data Ingestion and Preprocessing</a:t>
              </a:r>
            </a:p>
            <a:p>
              <a:pPr algn="l">
                <a:lnSpc>
                  <a:spcPts val="3780"/>
                </a:lnSpc>
              </a:pPr>
              <a:endParaRPr lang="en-US" sz="2100" b="1" dirty="0">
                <a:solidFill>
                  <a:srgbClr val="000000"/>
                </a:solidFill>
                <a:latin typeface="Times New Roman Bold"/>
                <a:ea typeface="Times New Roman Bold"/>
                <a:cs typeface="Times New Roman Bold"/>
                <a:sym typeface="Times New Roman Bold"/>
              </a:endParaRPr>
            </a:p>
            <a:p>
              <a:pPr marL="1065848" lvl="2" indent="-355282" algn="l">
                <a:lnSpc>
                  <a:spcPts val="3780"/>
                </a:lnSpc>
              </a:pPr>
              <a:endParaRPr lang="en-US" sz="2100" b="1" dirty="0">
                <a:solidFill>
                  <a:srgbClr val="000000"/>
                </a:solidFill>
                <a:latin typeface="Times New Roman Bold"/>
                <a:ea typeface="Times New Roman Bold"/>
                <a:cs typeface="Times New Roman Bold"/>
                <a:sym typeface="Times New Roman Bold"/>
              </a:endParaRPr>
            </a:p>
          </p:txBody>
        </p:sp>
      </p:grpSp>
      <p:pic>
        <p:nvPicPr>
          <p:cNvPr id="10" name="Picture 9">
            <a:extLst>
              <a:ext uri="{FF2B5EF4-FFF2-40B4-BE49-F238E27FC236}">
                <a16:creationId xmlns:a16="http://schemas.microsoft.com/office/drawing/2014/main" id="{EDE3B173-E504-9026-6240-19EA0E0D4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46" y="1394891"/>
            <a:ext cx="14692190" cy="6334647"/>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17777FA-35B8-2C9F-8D4B-A9EC4F575CE5}"/>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sp>
        <p:nvSpPr>
          <p:cNvPr id="3" name="TextBox 2">
            <a:extLst>
              <a:ext uri="{FF2B5EF4-FFF2-40B4-BE49-F238E27FC236}">
                <a16:creationId xmlns:a16="http://schemas.microsoft.com/office/drawing/2014/main" id="{2BBC44B9-A79D-0109-BA16-7385943ACC20}"/>
              </a:ext>
            </a:extLst>
          </p:cNvPr>
          <p:cNvSpPr txBox="1"/>
          <p:nvPr/>
        </p:nvSpPr>
        <p:spPr>
          <a:xfrm>
            <a:off x="676784" y="206629"/>
            <a:ext cx="15773400" cy="784830"/>
          </a:xfrm>
          <a:prstGeom prst="rect">
            <a:avLst/>
          </a:prstGeom>
          <a:noFill/>
        </p:spPr>
        <p:txBody>
          <a:bodyPr wrap="square" rtlCol="0">
            <a:spAutoFit/>
          </a:bodyPr>
          <a:lstStyle/>
          <a:p>
            <a:r>
              <a:rPr lang="en-US" sz="2700" b="1" dirty="0">
                <a:solidFill>
                  <a:srgbClr val="C00000"/>
                </a:solidFill>
                <a:latin typeface="Times New Roman Bold"/>
                <a:ea typeface="Times New Roman Bold"/>
                <a:cs typeface="Times New Roman Bold"/>
                <a:sym typeface="Times New Roman Bold"/>
              </a:rPr>
              <a:t>Module 2: Feature Engineering &amp; Selection</a:t>
            </a:r>
          </a:p>
          <a:p>
            <a:endParaRPr lang="en-IN" dirty="0"/>
          </a:p>
        </p:txBody>
      </p:sp>
      <p:pic>
        <p:nvPicPr>
          <p:cNvPr id="5" name="Picture 4">
            <a:extLst>
              <a:ext uri="{FF2B5EF4-FFF2-40B4-BE49-F238E27FC236}">
                <a16:creationId xmlns:a16="http://schemas.microsoft.com/office/drawing/2014/main" id="{241E3FCF-D117-FCD5-664E-AE359CFCF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23900"/>
            <a:ext cx="13688952" cy="7005638"/>
          </a:xfrm>
          <a:prstGeom prst="rect">
            <a:avLst/>
          </a:prstGeom>
        </p:spPr>
      </p:pic>
    </p:spTree>
    <p:extLst>
      <p:ext uri="{BB962C8B-B14F-4D97-AF65-F5344CB8AC3E}">
        <p14:creationId xmlns:p14="http://schemas.microsoft.com/office/powerpoint/2010/main" val="332630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grpSp>
        <p:nvGrpSpPr>
          <p:cNvPr id="3" name="Group 3"/>
          <p:cNvGrpSpPr/>
          <p:nvPr/>
        </p:nvGrpSpPr>
        <p:grpSpPr>
          <a:xfrm>
            <a:off x="12915900" y="9534525"/>
            <a:ext cx="4114800" cy="547688"/>
            <a:chOff x="0" y="0"/>
            <a:chExt cx="5486400" cy="730250"/>
          </a:xfrm>
        </p:grpSpPr>
        <p:sp>
          <p:nvSpPr>
            <p:cNvPr id="4" name="Freeform 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5" name="TextBox 5"/>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7</a:t>
              </a:r>
            </a:p>
          </p:txBody>
        </p:sp>
      </p:grpSp>
      <p:grpSp>
        <p:nvGrpSpPr>
          <p:cNvPr id="6" name="Group 6"/>
          <p:cNvGrpSpPr/>
          <p:nvPr/>
        </p:nvGrpSpPr>
        <p:grpSpPr>
          <a:xfrm>
            <a:off x="1104547" y="0"/>
            <a:ext cx="16837089" cy="8609933"/>
            <a:chOff x="0" y="0"/>
            <a:chExt cx="22449452" cy="11479911"/>
          </a:xfrm>
        </p:grpSpPr>
        <p:sp>
          <p:nvSpPr>
            <p:cNvPr id="7" name="Freeform 7"/>
            <p:cNvSpPr/>
            <p:nvPr/>
          </p:nvSpPr>
          <p:spPr>
            <a:xfrm>
              <a:off x="0" y="0"/>
              <a:ext cx="22449451" cy="11479911"/>
            </a:xfrm>
            <a:custGeom>
              <a:avLst/>
              <a:gdLst/>
              <a:ahLst/>
              <a:cxnLst/>
              <a:rect l="l" t="t" r="r" b="b"/>
              <a:pathLst>
                <a:path w="22449451" h="11479911">
                  <a:moveTo>
                    <a:pt x="0" y="0"/>
                  </a:moveTo>
                  <a:lnTo>
                    <a:pt x="22449451" y="0"/>
                  </a:lnTo>
                  <a:lnTo>
                    <a:pt x="22449451" y="11479911"/>
                  </a:lnTo>
                  <a:lnTo>
                    <a:pt x="0" y="11479911"/>
                  </a:lnTo>
                  <a:close/>
                </a:path>
              </a:pathLst>
            </a:custGeom>
            <a:solidFill>
              <a:srgbClr val="000000">
                <a:alpha val="0"/>
              </a:srgbClr>
            </a:solidFill>
          </p:spPr>
        </p:sp>
        <p:sp>
          <p:nvSpPr>
            <p:cNvPr id="8" name="TextBox 8"/>
            <p:cNvSpPr txBox="1"/>
            <p:nvPr/>
          </p:nvSpPr>
          <p:spPr>
            <a:xfrm>
              <a:off x="0" y="-276225"/>
              <a:ext cx="22449452" cy="11756136"/>
            </a:xfrm>
            <a:prstGeom prst="rect">
              <a:avLst/>
            </a:prstGeom>
          </p:spPr>
          <p:txBody>
            <a:bodyPr lIns="0" tIns="0" rIns="0" bIns="0" rtlCol="0" anchor="t"/>
            <a:lstStyle/>
            <a:p>
              <a:pPr algn="l">
                <a:lnSpc>
                  <a:spcPts val="4860"/>
                </a:lnSpc>
              </a:pPr>
              <a:r>
                <a:rPr lang="en-US" sz="2700" b="1" dirty="0">
                  <a:solidFill>
                    <a:srgbClr val="C00000"/>
                  </a:solidFill>
                  <a:latin typeface="Times New Roman Bold"/>
                  <a:ea typeface="Times New Roman Bold"/>
                  <a:cs typeface="Times New Roman Bold"/>
                  <a:sym typeface="Times New Roman Bold"/>
                </a:rPr>
                <a:t>Module 3: Machine Learning-Based Diet Recommendation</a:t>
              </a:r>
            </a:p>
            <a:p>
              <a:pPr algn="l">
                <a:lnSpc>
                  <a:spcPts val="3780"/>
                </a:lnSpc>
              </a:pPr>
              <a:endParaRPr lang="en-US" sz="2100" b="1" dirty="0">
                <a:solidFill>
                  <a:srgbClr val="000000"/>
                </a:solidFill>
                <a:latin typeface="Times New Roman Bold"/>
                <a:ea typeface="Times New Roman Bold"/>
                <a:cs typeface="Times New Roman Bold"/>
                <a:sym typeface="Times New Roman Bold"/>
              </a:endParaRPr>
            </a:p>
            <a:p>
              <a:pPr marL="1065848" lvl="2" indent="-355282" algn="l">
                <a:lnSpc>
                  <a:spcPts val="3780"/>
                </a:lnSpc>
              </a:pPr>
              <a:endParaRPr lang="en-US" sz="2100" b="1" dirty="0">
                <a:solidFill>
                  <a:srgbClr val="000000"/>
                </a:solidFill>
                <a:latin typeface="Times New Roman Bold"/>
                <a:ea typeface="Times New Roman Bold"/>
                <a:cs typeface="Times New Roman Bold"/>
                <a:sym typeface="Times New Roman Bold"/>
              </a:endParaRPr>
            </a:p>
          </p:txBody>
        </p:sp>
      </p:grpSp>
      <p:pic>
        <p:nvPicPr>
          <p:cNvPr id="10" name="Picture 9">
            <a:extLst>
              <a:ext uri="{FF2B5EF4-FFF2-40B4-BE49-F238E27FC236}">
                <a16:creationId xmlns:a16="http://schemas.microsoft.com/office/drawing/2014/main" id="{15D48C8C-8019-5092-F4FB-6CDB1BF7C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8" y="603411"/>
            <a:ext cx="14918232" cy="4006689"/>
          </a:xfrm>
          <a:prstGeom prst="rect">
            <a:avLst/>
          </a:prstGeom>
        </p:spPr>
      </p:pic>
      <p:pic>
        <p:nvPicPr>
          <p:cNvPr id="12" name="Picture 11">
            <a:extLst>
              <a:ext uri="{FF2B5EF4-FFF2-40B4-BE49-F238E27FC236}">
                <a16:creationId xmlns:a16="http://schemas.microsoft.com/office/drawing/2014/main" id="{8696025C-A781-E164-3BA7-19583B308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979705"/>
            <a:ext cx="14617840" cy="2545046"/>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E5054E8-DE85-A284-0C90-65D053D61E81}"/>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pic>
        <p:nvPicPr>
          <p:cNvPr id="4" name="Picture 3">
            <a:extLst>
              <a:ext uri="{FF2B5EF4-FFF2-40B4-BE49-F238E27FC236}">
                <a16:creationId xmlns:a16="http://schemas.microsoft.com/office/drawing/2014/main" id="{BB8D1ADA-0BEC-3CE6-96F0-84CF9BB32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723900"/>
            <a:ext cx="16056915" cy="6172200"/>
          </a:xfrm>
          <a:prstGeom prst="rect">
            <a:avLst/>
          </a:prstGeom>
        </p:spPr>
      </p:pic>
    </p:spTree>
    <p:extLst>
      <p:ext uri="{BB962C8B-B14F-4D97-AF65-F5344CB8AC3E}">
        <p14:creationId xmlns:p14="http://schemas.microsoft.com/office/powerpoint/2010/main" val="2290916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663</Words>
  <Application>Microsoft Office PowerPoint</Application>
  <PresentationFormat>Custom</PresentationFormat>
  <Paragraphs>102</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Times New Roman Bold</vt:lpstr>
      <vt:lpstr>Calibri (MS) Bold</vt:lpstr>
      <vt:lpstr>Times New Roman</vt:lpstr>
      <vt:lpstr>Calibri</vt:lpstr>
      <vt:lpstr>Cambria</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Review1_212.pptx</dc:title>
  <cp:lastModifiedBy>Vijita Nayak</cp:lastModifiedBy>
  <cp:revision>2</cp:revision>
  <dcterms:created xsi:type="dcterms:W3CDTF">2006-08-16T00:00:00Z</dcterms:created>
  <dcterms:modified xsi:type="dcterms:W3CDTF">2025-04-09T19:48:47Z</dcterms:modified>
  <dc:identifier>DAGiL-pu3zE</dc:identifier>
</cp:coreProperties>
</file>